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ileron" panose="020B0604020202020204" charset="0"/>
      <p:regular r:id="rId17"/>
    </p:embeddedFont>
    <p:embeddedFont>
      <p:font typeface="Aileron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Heading Now 71-78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F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3.sv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26.sv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5.png"/><Relationship Id="rId3" Type="http://schemas.openxmlformats.org/officeDocument/2006/relationships/image" Target="../media/image33.svg"/><Relationship Id="rId7" Type="http://schemas.openxmlformats.org/officeDocument/2006/relationships/image" Target="../media/image23.svg"/><Relationship Id="rId12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17.svg"/><Relationship Id="rId10" Type="http://schemas.openxmlformats.org/officeDocument/2006/relationships/image" Target="../media/image9.sv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17.svg"/><Relationship Id="rId4" Type="http://schemas.openxmlformats.org/officeDocument/2006/relationships/image" Target="../media/image31.sv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12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22.png"/><Relationship Id="rId5" Type="http://schemas.openxmlformats.org/officeDocument/2006/relationships/image" Target="../media/image27.png"/><Relationship Id="rId10" Type="http://schemas.openxmlformats.org/officeDocument/2006/relationships/image" Target="../media/image17.svg"/><Relationship Id="rId4" Type="http://schemas.openxmlformats.org/officeDocument/2006/relationships/image" Target="../media/image36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30.png"/><Relationship Id="rId3" Type="http://schemas.openxmlformats.org/officeDocument/2006/relationships/image" Target="../media/image23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28.svg"/><Relationship Id="rId2" Type="http://schemas.openxmlformats.org/officeDocument/2006/relationships/image" Target="../media/image2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26.svg"/><Relationship Id="rId15" Type="http://schemas.openxmlformats.org/officeDocument/2006/relationships/image" Target="../media/image17.svg"/><Relationship Id="rId10" Type="http://schemas.openxmlformats.org/officeDocument/2006/relationships/image" Target="../media/image41.png"/><Relationship Id="rId19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40.sv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056530" y="1028700"/>
            <a:ext cx="8231470" cy="9258300"/>
          </a:xfrm>
          <a:custGeom>
            <a:avLst/>
            <a:gdLst/>
            <a:ahLst/>
            <a:cxnLst/>
            <a:rect l="l" t="t" r="r" b="b"/>
            <a:pathLst>
              <a:path w="8231470" h="9258300">
                <a:moveTo>
                  <a:pt x="8231470" y="0"/>
                </a:moveTo>
                <a:lnTo>
                  <a:pt x="0" y="0"/>
                </a:lnTo>
                <a:lnTo>
                  <a:pt x="0" y="9258300"/>
                </a:lnTo>
                <a:lnTo>
                  <a:pt x="8231470" y="9258300"/>
                </a:lnTo>
                <a:lnTo>
                  <a:pt x="8231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6726" y="1212924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034493"/>
            <a:ext cx="9407947" cy="310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32"/>
              </a:lnSpc>
            </a:pPr>
            <a:r>
              <a:rPr lang="en-US" sz="11043" spc="-739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Designing user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5102" y="8138216"/>
            <a:ext cx="178475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-9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By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60931" y="8138216"/>
            <a:ext cx="190869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-9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To :</a:t>
            </a:r>
          </a:p>
        </p:txBody>
      </p:sp>
      <p:sp>
        <p:nvSpPr>
          <p:cNvPr id="7" name="TextBox 7"/>
          <p:cNvSpPr txBox="1"/>
          <p:nvPr/>
        </p:nvSpPr>
        <p:spPr>
          <a:xfrm rot="123511">
            <a:off x="1057366" y="5307247"/>
            <a:ext cx="11578189" cy="1639456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91440" rtlCol="0" anchor="ctr">
            <a:spAutoFit/>
          </a:bodyPr>
          <a:lstStyle/>
          <a:p>
            <a:pPr algn="l">
              <a:lnSpc>
                <a:spcPts val="6752"/>
              </a:lnSpc>
            </a:pPr>
            <a:r>
              <a:rPr lang="en-US" sz="7672" spc="-51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Best practices in UI/UX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5102" y="8472861"/>
            <a:ext cx="4264098" cy="860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27"/>
              </a:lnSpc>
              <a:spcBef>
                <a:spcPct val="0"/>
              </a:spcBef>
            </a:pPr>
            <a:r>
              <a:rPr lang="en-US" sz="1662" spc="-8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Md. </a:t>
            </a:r>
            <a:r>
              <a:rPr lang="en-US" sz="1662" spc="-8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Aayat</a:t>
            </a:r>
            <a:r>
              <a:rPr lang="en-US" sz="1662" spc="-8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Hossain </a:t>
            </a:r>
            <a:r>
              <a:rPr lang="en-US" sz="1662" spc="-8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Mridha</a:t>
            </a:r>
            <a:r>
              <a:rPr lang="en-US" sz="1662" spc="-8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(ID- 2023100000457)</a:t>
            </a:r>
          </a:p>
          <a:p>
            <a:pPr algn="l">
              <a:lnSpc>
                <a:spcPts val="2327"/>
              </a:lnSpc>
              <a:spcBef>
                <a:spcPct val="0"/>
              </a:spcBef>
            </a:pPr>
            <a:r>
              <a:rPr lang="en-US" sz="1662" spc="-8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Sumya</a:t>
            </a:r>
            <a:r>
              <a:rPr lang="en-US" sz="1662" spc="-8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662" spc="-8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Akter</a:t>
            </a:r>
            <a:r>
              <a:rPr lang="en-US" sz="1662" spc="-8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Asha (ID- 2023100000369)</a:t>
            </a:r>
          </a:p>
          <a:p>
            <a:pPr algn="l">
              <a:lnSpc>
                <a:spcPts val="2327"/>
              </a:lnSpc>
              <a:spcBef>
                <a:spcPct val="0"/>
              </a:spcBef>
            </a:pPr>
            <a:r>
              <a:rPr lang="en-US" sz="1662" spc="-8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Umme</a:t>
            </a:r>
            <a:r>
              <a:rPr lang="en-US" sz="1662" spc="-8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662" spc="-8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Ayrin</a:t>
            </a:r>
            <a:r>
              <a:rPr lang="en-US" sz="1662" spc="-8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662" spc="-8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Tithi</a:t>
            </a:r>
            <a:r>
              <a:rPr lang="en-US" sz="1662" spc="-8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(ID- 2023100000377)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60931" y="8501380"/>
            <a:ext cx="2432090" cy="85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3"/>
              </a:lnSpc>
            </a:pPr>
            <a:r>
              <a:rPr lang="en-US" sz="1659" spc="-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Shimul Dey Katha</a:t>
            </a:r>
          </a:p>
          <a:p>
            <a:pPr algn="l">
              <a:lnSpc>
                <a:spcPts val="2323"/>
              </a:lnSpc>
            </a:pPr>
            <a:r>
              <a:rPr lang="en-US" sz="1659" spc="-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Lecturer, Department of CSE </a:t>
            </a:r>
          </a:p>
          <a:p>
            <a:pPr algn="l">
              <a:lnSpc>
                <a:spcPts val="2323"/>
              </a:lnSpc>
            </a:pPr>
            <a:r>
              <a:rPr lang="en-US" sz="1659" spc="-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Southeast University.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6063" y="-171450"/>
            <a:ext cx="10084580" cy="10287000"/>
            <a:chOff x="0" y="0"/>
            <a:chExt cx="638656" cy="651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8656" cy="651475"/>
            </a:xfrm>
            <a:custGeom>
              <a:avLst/>
              <a:gdLst/>
              <a:ahLst/>
              <a:cxnLst/>
              <a:rect l="l" t="t" r="r" b="b"/>
              <a:pathLst>
                <a:path w="638656" h="651475">
                  <a:moveTo>
                    <a:pt x="0" y="0"/>
                  </a:moveTo>
                  <a:lnTo>
                    <a:pt x="638656" y="0"/>
                  </a:lnTo>
                  <a:lnTo>
                    <a:pt x="638656" y="651475"/>
                  </a:lnTo>
                  <a:lnTo>
                    <a:pt x="0" y="651475"/>
                  </a:lnTo>
                  <a:close/>
                </a:path>
              </a:pathLst>
            </a:custGeom>
            <a:blipFill>
              <a:blip r:embed="rId2"/>
              <a:stretch>
                <a:fillRect l="-40673" r="-406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24115" y="2644644"/>
            <a:ext cx="7527839" cy="5468918"/>
            <a:chOff x="0" y="0"/>
            <a:chExt cx="1982641" cy="1440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2641" cy="1440374"/>
            </a:xfrm>
            <a:custGeom>
              <a:avLst/>
              <a:gdLst/>
              <a:ahLst/>
              <a:cxnLst/>
              <a:rect l="l" t="t" r="r" b="b"/>
              <a:pathLst>
                <a:path w="1982641" h="1440374">
                  <a:moveTo>
                    <a:pt x="52450" y="0"/>
                  </a:moveTo>
                  <a:lnTo>
                    <a:pt x="1930191" y="0"/>
                  </a:lnTo>
                  <a:cubicBezTo>
                    <a:pt x="1944101" y="0"/>
                    <a:pt x="1957442" y="5526"/>
                    <a:pt x="1967278" y="15362"/>
                  </a:cubicBezTo>
                  <a:cubicBezTo>
                    <a:pt x="1977115" y="25199"/>
                    <a:pt x="1982641" y="38540"/>
                    <a:pt x="1982641" y="52450"/>
                  </a:cubicBezTo>
                  <a:lnTo>
                    <a:pt x="1982641" y="1387923"/>
                  </a:lnTo>
                  <a:cubicBezTo>
                    <a:pt x="1982641" y="1416891"/>
                    <a:pt x="1959158" y="1440374"/>
                    <a:pt x="1930191" y="1440374"/>
                  </a:cubicBezTo>
                  <a:lnTo>
                    <a:pt x="52450" y="1440374"/>
                  </a:lnTo>
                  <a:cubicBezTo>
                    <a:pt x="23483" y="1440374"/>
                    <a:pt x="0" y="1416891"/>
                    <a:pt x="0" y="1387923"/>
                  </a:cubicBezTo>
                  <a:lnTo>
                    <a:pt x="0" y="52450"/>
                  </a:lnTo>
                  <a:cubicBezTo>
                    <a:pt x="0" y="23483"/>
                    <a:pt x="23483" y="0"/>
                    <a:pt x="524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E894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14325"/>
              <a:ext cx="1982641" cy="175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575792" y="1610331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8384639">
            <a:off x="1294147" y="7964697"/>
            <a:ext cx="1533533" cy="734179"/>
          </a:xfrm>
          <a:custGeom>
            <a:avLst/>
            <a:gdLst/>
            <a:ahLst/>
            <a:cxnLst/>
            <a:rect l="l" t="t" r="r" b="b"/>
            <a:pathLst>
              <a:path w="1533533" h="734179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86" y="441678"/>
            <a:ext cx="7523453" cy="205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3"/>
              </a:lnSpc>
            </a:pPr>
            <a:r>
              <a:rPr lang="en-US" sz="555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USABILITY TESTING</a:t>
            </a:r>
          </a:p>
          <a:p>
            <a:pPr algn="ctr">
              <a:lnSpc>
                <a:spcPts val="7773"/>
              </a:lnSpc>
            </a:pPr>
            <a:endParaRPr lang="en-US" sz="5552">
              <a:solidFill>
                <a:srgbClr val="000000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30128" y="4799234"/>
            <a:ext cx="5615884" cy="137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717" lvl="1" indent="-234858" algn="just">
              <a:lnSpc>
                <a:spcPts val="3045"/>
              </a:lnSpc>
              <a:buFont typeface="Arial"/>
              <a:buChar char="•"/>
            </a:pPr>
            <a:r>
              <a:rPr lang="en-US" sz="217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(low fidelity and high-fidelity)</a:t>
            </a:r>
          </a:p>
          <a:p>
            <a:pPr algn="just">
              <a:lnSpc>
                <a:spcPts val="5016"/>
              </a:lnSpc>
            </a:pPr>
            <a:endParaRPr lang="en-US" sz="2175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just">
              <a:lnSpc>
                <a:spcPts val="3045"/>
              </a:lnSpc>
            </a:pPr>
            <a:endParaRPr lang="en-US" sz="2175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30128" y="3183084"/>
            <a:ext cx="5993126" cy="144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76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Prototypes are early versions of a product that show how it will look and work.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4380" y="5588194"/>
            <a:ext cx="6819620" cy="46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9"/>
              </a:lnSpc>
              <a:spcBef>
                <a:spcPct val="0"/>
              </a:spcBef>
            </a:pPr>
            <a:r>
              <a:rPr lang="en-US" sz="2721" b="1" spc="-12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Iterative improvement based on feedback</a:t>
            </a:r>
          </a:p>
        </p:txBody>
      </p:sp>
      <p:sp>
        <p:nvSpPr>
          <p:cNvPr id="13" name="Freeform 13"/>
          <p:cNvSpPr/>
          <p:nvPr/>
        </p:nvSpPr>
        <p:spPr>
          <a:xfrm rot="-5400000" flipV="1">
            <a:off x="-2583795" y="7864392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2057572"/>
                </a:moveTo>
                <a:lnTo>
                  <a:pt x="5167418" y="2057572"/>
                </a:lnTo>
                <a:lnTo>
                  <a:pt x="5167418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30128" y="6344514"/>
            <a:ext cx="6410065" cy="88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Feedback is the lifeblood of any successful system. Whether you're designing a loyalty checkout process or fine-tuning a rocket engine feedback provides essential insights</a:t>
            </a:r>
          </a:p>
        </p:txBody>
      </p:sp>
      <p:sp>
        <p:nvSpPr>
          <p:cNvPr id="15" name="Freeform 15"/>
          <p:cNvSpPr/>
          <p:nvPr/>
        </p:nvSpPr>
        <p:spPr>
          <a:xfrm flipV="1">
            <a:off x="-1895234" y="7148388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8" y="3918072"/>
                </a:lnTo>
                <a:lnTo>
                  <a:pt x="5847868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39313" y="7078345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12601">
            <a:off x="13729937" y="579437"/>
            <a:ext cx="738494" cy="703415"/>
          </a:xfrm>
          <a:custGeom>
            <a:avLst/>
            <a:gdLst/>
            <a:ahLst/>
            <a:cxnLst/>
            <a:rect l="l" t="t" r="r" b="b"/>
            <a:pathLst>
              <a:path w="738494" h="703415">
                <a:moveTo>
                  <a:pt x="0" y="0"/>
                </a:moveTo>
                <a:lnTo>
                  <a:pt x="738494" y="0"/>
                </a:lnTo>
                <a:lnTo>
                  <a:pt x="738494" y="703415"/>
                </a:lnTo>
                <a:lnTo>
                  <a:pt x="0" y="703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04270" y="2729365"/>
            <a:ext cx="8455030" cy="5876246"/>
          </a:xfrm>
          <a:custGeom>
            <a:avLst/>
            <a:gdLst/>
            <a:ahLst/>
            <a:cxnLst/>
            <a:rect l="l" t="t" r="r" b="b"/>
            <a:pathLst>
              <a:path w="8455030" h="5876246">
                <a:moveTo>
                  <a:pt x="0" y="0"/>
                </a:moveTo>
                <a:lnTo>
                  <a:pt x="8455030" y="0"/>
                </a:lnTo>
                <a:lnTo>
                  <a:pt x="8455030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4117" y="800100"/>
            <a:ext cx="15334484" cy="101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2"/>
              </a:lnSpc>
              <a:spcBef>
                <a:spcPct val="0"/>
              </a:spcBef>
            </a:pPr>
            <a:r>
              <a:rPr lang="en-US" sz="5194" spc="-233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Accessibility &amp; Inclusive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4117" y="3083378"/>
            <a:ext cx="5834057" cy="295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3"/>
              </a:lnSpc>
            </a:pPr>
            <a:r>
              <a:rPr lang="en-US" sz="2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Accessibility means making products easy for everyone to use. When designers focus on this, they create apps and experiences that work for all people.</a:t>
            </a:r>
          </a:p>
          <a:p>
            <a:pPr algn="just">
              <a:lnSpc>
                <a:spcPts val="2973"/>
              </a:lnSpc>
            </a:pPr>
            <a:endParaRPr lang="en-US" sz="212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973"/>
              </a:lnSpc>
            </a:pPr>
            <a:endParaRPr lang="en-US" sz="212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973"/>
              </a:lnSpc>
            </a:pPr>
            <a:endParaRPr lang="en-US" sz="212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973"/>
              </a:lnSpc>
            </a:pPr>
            <a:endParaRPr lang="en-US" sz="212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3407" y="5476547"/>
            <a:ext cx="6959165" cy="160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Designing for people with disabilities (WCAG guidelines):</a:t>
            </a:r>
          </a:p>
          <a:p>
            <a:pPr algn="ctr">
              <a:lnSpc>
                <a:spcPts val="3194"/>
              </a:lnSpc>
            </a:pPr>
            <a:endParaRPr lang="en-US" sz="228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94"/>
              </a:lnSpc>
            </a:pPr>
            <a:endParaRPr lang="en-US" sz="228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814850"/>
            <a:ext cx="4627295" cy="179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8200" lvl="1" indent="-224100" algn="ctr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disabilities</a:t>
            </a:r>
          </a:p>
          <a:p>
            <a:pPr marL="448200" lvl="1" indent="-224100" algn="ctr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Auditory disabilities</a:t>
            </a:r>
          </a:p>
          <a:p>
            <a:pPr marL="448200" lvl="1" indent="-224100" algn="ctr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 disabilities</a:t>
            </a:r>
          </a:p>
          <a:p>
            <a:pPr marL="448200" lvl="1" indent="-224100" algn="ctr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Cognitive disabilities</a:t>
            </a:r>
          </a:p>
          <a:p>
            <a:pPr algn="ctr">
              <a:lnSpc>
                <a:spcPts val="2906"/>
              </a:lnSpc>
            </a:pPr>
            <a:endParaRPr lang="en-US" sz="207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74117" y="8860743"/>
            <a:ext cx="903539" cy="795114"/>
          </a:xfrm>
          <a:custGeom>
            <a:avLst/>
            <a:gdLst/>
            <a:ahLst/>
            <a:cxnLst/>
            <a:rect l="l" t="t" r="r" b="b"/>
            <a:pathLst>
              <a:path w="903539" h="795114">
                <a:moveTo>
                  <a:pt x="0" y="0"/>
                </a:moveTo>
                <a:lnTo>
                  <a:pt x="903539" y="0"/>
                </a:lnTo>
                <a:lnTo>
                  <a:pt x="903539" y="795114"/>
                </a:lnTo>
                <a:lnTo>
                  <a:pt x="0" y="795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V="1">
            <a:off x="-2638378" y="-1028786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2057572"/>
                </a:moveTo>
                <a:lnTo>
                  <a:pt x="5167418" y="2057572"/>
                </a:lnTo>
                <a:lnTo>
                  <a:pt x="5167418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67119" flipH="1" flipV="1">
            <a:off x="16321402" y="8602906"/>
            <a:ext cx="1246268" cy="973647"/>
          </a:xfrm>
          <a:custGeom>
            <a:avLst/>
            <a:gdLst/>
            <a:ahLst/>
            <a:cxnLst/>
            <a:rect l="l" t="t" r="r" b="b"/>
            <a:pathLst>
              <a:path w="1246268" h="973647">
                <a:moveTo>
                  <a:pt x="1246268" y="973647"/>
                </a:moveTo>
                <a:lnTo>
                  <a:pt x="0" y="973647"/>
                </a:lnTo>
                <a:lnTo>
                  <a:pt x="0" y="0"/>
                </a:lnTo>
                <a:lnTo>
                  <a:pt x="1246268" y="0"/>
                </a:lnTo>
                <a:lnTo>
                  <a:pt x="1246268" y="9736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384639">
            <a:off x="7574054" y="2169915"/>
            <a:ext cx="1225411" cy="586665"/>
          </a:xfrm>
          <a:custGeom>
            <a:avLst/>
            <a:gdLst/>
            <a:ahLst/>
            <a:cxnLst/>
            <a:rect l="l" t="t" r="r" b="b"/>
            <a:pathLst>
              <a:path w="1225411" h="586665">
                <a:moveTo>
                  <a:pt x="0" y="0"/>
                </a:moveTo>
                <a:lnTo>
                  <a:pt x="1225411" y="0"/>
                </a:lnTo>
                <a:lnTo>
                  <a:pt x="1225411" y="586666"/>
                </a:lnTo>
                <a:lnTo>
                  <a:pt x="0" y="586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539313" y="7078345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704816"/>
            <a:ext cx="7158059" cy="6146983"/>
          </a:xfrm>
          <a:custGeom>
            <a:avLst/>
            <a:gdLst/>
            <a:ahLst/>
            <a:cxnLst/>
            <a:rect l="l" t="t" r="r" b="b"/>
            <a:pathLst>
              <a:path w="7158059" h="6146983">
                <a:moveTo>
                  <a:pt x="0" y="0"/>
                </a:moveTo>
                <a:lnTo>
                  <a:pt x="7158059" y="0"/>
                </a:lnTo>
                <a:lnTo>
                  <a:pt x="7158059" y="6146984"/>
                </a:lnTo>
                <a:lnTo>
                  <a:pt x="0" y="61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88048" y="443911"/>
            <a:ext cx="12830904" cy="124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-287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Accessibility &amp; Inclusive Design</a:t>
            </a:r>
          </a:p>
        </p:txBody>
      </p:sp>
      <p:sp>
        <p:nvSpPr>
          <p:cNvPr id="7" name="Freeform 7"/>
          <p:cNvSpPr/>
          <p:nvPr/>
        </p:nvSpPr>
        <p:spPr>
          <a:xfrm>
            <a:off x="9772400" y="3239058"/>
            <a:ext cx="523481" cy="552486"/>
          </a:xfrm>
          <a:custGeom>
            <a:avLst/>
            <a:gdLst/>
            <a:ahLst/>
            <a:cxnLst/>
            <a:rect l="l" t="t" r="r" b="b"/>
            <a:pathLst>
              <a:path w="523481" h="552486">
                <a:moveTo>
                  <a:pt x="0" y="0"/>
                </a:moveTo>
                <a:lnTo>
                  <a:pt x="523480" y="0"/>
                </a:lnTo>
                <a:lnTo>
                  <a:pt x="523480" y="552487"/>
                </a:lnTo>
                <a:lnTo>
                  <a:pt x="0" y="552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72400" y="4192106"/>
            <a:ext cx="523481" cy="552486"/>
          </a:xfrm>
          <a:custGeom>
            <a:avLst/>
            <a:gdLst/>
            <a:ahLst/>
            <a:cxnLst/>
            <a:rect l="l" t="t" r="r" b="b"/>
            <a:pathLst>
              <a:path w="523481" h="552486">
                <a:moveTo>
                  <a:pt x="0" y="0"/>
                </a:moveTo>
                <a:lnTo>
                  <a:pt x="523480" y="0"/>
                </a:lnTo>
                <a:lnTo>
                  <a:pt x="523480" y="552486"/>
                </a:lnTo>
                <a:lnTo>
                  <a:pt x="0" y="5524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72400" y="5225822"/>
            <a:ext cx="523481" cy="552486"/>
          </a:xfrm>
          <a:custGeom>
            <a:avLst/>
            <a:gdLst/>
            <a:ahLst/>
            <a:cxnLst/>
            <a:rect l="l" t="t" r="r" b="b"/>
            <a:pathLst>
              <a:path w="523481" h="552486">
                <a:moveTo>
                  <a:pt x="0" y="0"/>
                </a:moveTo>
                <a:lnTo>
                  <a:pt x="523480" y="0"/>
                </a:lnTo>
                <a:lnTo>
                  <a:pt x="523480" y="552486"/>
                </a:lnTo>
                <a:lnTo>
                  <a:pt x="0" y="5524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58413" y="3172383"/>
            <a:ext cx="50190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Keyboard Navigation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5880" y="4173074"/>
            <a:ext cx="247207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Alt Text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2919" y="5159147"/>
            <a:ext cx="477827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Color Blindness Consideration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03500" y="6756305"/>
            <a:ext cx="7341036" cy="156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9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By following these rules, UI/UX design becomes easier, clearer, and equally usable for everyone</a:t>
            </a:r>
          </a:p>
        </p:txBody>
      </p:sp>
      <p:sp>
        <p:nvSpPr>
          <p:cNvPr id="14" name="Freeform 14"/>
          <p:cNvSpPr/>
          <p:nvPr/>
        </p:nvSpPr>
        <p:spPr>
          <a:xfrm>
            <a:off x="529935" y="1514486"/>
            <a:ext cx="1384083" cy="1217993"/>
          </a:xfrm>
          <a:custGeom>
            <a:avLst/>
            <a:gdLst/>
            <a:ahLst/>
            <a:cxnLst/>
            <a:rect l="l" t="t" r="r" b="b"/>
            <a:pathLst>
              <a:path w="1384083" h="1217993">
                <a:moveTo>
                  <a:pt x="0" y="0"/>
                </a:moveTo>
                <a:lnTo>
                  <a:pt x="1384083" y="0"/>
                </a:lnTo>
                <a:lnTo>
                  <a:pt x="1384083" y="1217993"/>
                </a:lnTo>
                <a:lnTo>
                  <a:pt x="0" y="12179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30889" flipV="1">
            <a:off x="1946112" y="9401522"/>
            <a:ext cx="4447608" cy="1770957"/>
          </a:xfrm>
          <a:custGeom>
            <a:avLst/>
            <a:gdLst/>
            <a:ahLst/>
            <a:cxnLst/>
            <a:rect l="l" t="t" r="r" b="b"/>
            <a:pathLst>
              <a:path w="4447608" h="1770957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5336" y="0"/>
            <a:ext cx="8572664" cy="10287000"/>
            <a:chOff x="0" y="0"/>
            <a:chExt cx="11062970" cy="13275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2"/>
              <a:stretch>
                <a:fillRect l="-48763" r="-4876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759917" y="8649303"/>
            <a:ext cx="1384083" cy="1217993"/>
          </a:xfrm>
          <a:custGeom>
            <a:avLst/>
            <a:gdLst/>
            <a:ahLst/>
            <a:cxnLst/>
            <a:rect l="l" t="t" r="r" b="b"/>
            <a:pathLst>
              <a:path w="1384083" h="1217993">
                <a:moveTo>
                  <a:pt x="0" y="0"/>
                </a:moveTo>
                <a:lnTo>
                  <a:pt x="1384083" y="0"/>
                </a:lnTo>
                <a:lnTo>
                  <a:pt x="1384083" y="1217994"/>
                </a:lnTo>
                <a:lnTo>
                  <a:pt x="0" y="121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-2424226" y="7816735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2057572"/>
                </a:moveTo>
                <a:lnTo>
                  <a:pt x="5167419" y="2057572"/>
                </a:lnTo>
                <a:lnTo>
                  <a:pt x="5167419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2680" y="658819"/>
            <a:ext cx="9969679" cy="118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7"/>
              </a:lnSpc>
            </a:pPr>
            <a:r>
              <a:rPr lang="en-US" sz="611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Current Trends in UI/UX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53360"/>
            <a:ext cx="5958483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1. Interactive 3D Objects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2. AI interfaces and presence 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3. Text &amp; Emoji mix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4. Text transition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    etc....</a:t>
            </a:r>
          </a:p>
        </p:txBody>
      </p:sp>
      <p:sp>
        <p:nvSpPr>
          <p:cNvPr id="8" name="Freeform 8"/>
          <p:cNvSpPr/>
          <p:nvPr/>
        </p:nvSpPr>
        <p:spPr>
          <a:xfrm flipV="1">
            <a:off x="1759769" y="6690267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384639">
            <a:off x="4989571" y="5968479"/>
            <a:ext cx="1225411" cy="586665"/>
          </a:xfrm>
          <a:custGeom>
            <a:avLst/>
            <a:gdLst/>
            <a:ahLst/>
            <a:cxnLst/>
            <a:rect l="l" t="t" r="r" b="b"/>
            <a:pathLst>
              <a:path w="1225411" h="586665">
                <a:moveTo>
                  <a:pt x="0" y="0"/>
                </a:moveTo>
                <a:lnTo>
                  <a:pt x="1225411" y="0"/>
                </a:lnTo>
                <a:lnTo>
                  <a:pt x="1225411" y="586666"/>
                </a:lnTo>
                <a:lnTo>
                  <a:pt x="0" y="5866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726" y="1212924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83336"/>
            <a:ext cx="9402557" cy="6403664"/>
            <a:chOff x="0" y="0"/>
            <a:chExt cx="3272790" cy="22289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2790" cy="2228952"/>
            </a:xfrm>
            <a:custGeom>
              <a:avLst/>
              <a:gdLst/>
              <a:ahLst/>
              <a:cxnLst/>
              <a:rect l="l" t="t" r="r" b="b"/>
              <a:pathLst>
                <a:path w="3272790" h="2228952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36444"/>
                    <a:pt x="3272790" y="528679"/>
                  </a:cubicBezTo>
                  <a:lnTo>
                    <a:pt x="3272790" y="2228952"/>
                  </a:lnTo>
                  <a:lnTo>
                    <a:pt x="0" y="222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16" r="-34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400000">
            <a:off x="16435046" y="8434046"/>
            <a:ext cx="844306" cy="804202"/>
          </a:xfrm>
          <a:custGeom>
            <a:avLst/>
            <a:gdLst/>
            <a:ahLst/>
            <a:cxnLst/>
            <a:rect l="l" t="t" r="r" b="b"/>
            <a:pathLst>
              <a:path w="844306" h="804202">
                <a:moveTo>
                  <a:pt x="0" y="0"/>
                </a:moveTo>
                <a:lnTo>
                  <a:pt x="844306" y="0"/>
                </a:lnTo>
                <a:lnTo>
                  <a:pt x="844306" y="804202"/>
                </a:lnTo>
                <a:lnTo>
                  <a:pt x="0" y="804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0889" flipV="1">
            <a:off x="32094" y="-885478"/>
            <a:ext cx="4447608" cy="1770957"/>
          </a:xfrm>
          <a:custGeom>
            <a:avLst/>
            <a:gdLst/>
            <a:ahLst/>
            <a:cxnLst/>
            <a:rect l="l" t="t" r="r" b="b"/>
            <a:pathLst>
              <a:path w="4447608" h="1770957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5291" y="1997480"/>
            <a:ext cx="6743934" cy="149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8"/>
              </a:lnSpc>
            </a:pPr>
            <a:r>
              <a:rPr lang="en-US" sz="9498" spc="-636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6203" y="3828777"/>
            <a:ext cx="6930996" cy="394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Best Practices in UI/UX means making apps and websites easy and enjoyable for everyone.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Designs should be simple, clear, and work for all users, including those with disabilities. Easy navigation, clear instructions, and helpful feedback make using a product smooth.</a:t>
            </a:r>
          </a:p>
        </p:txBody>
      </p:sp>
      <p:sp>
        <p:nvSpPr>
          <p:cNvPr id="9" name="Freeform 9"/>
          <p:cNvSpPr/>
          <p:nvPr/>
        </p:nvSpPr>
        <p:spPr>
          <a:xfrm rot="-130889" flipV="1">
            <a:off x="11982946" y="-885478"/>
            <a:ext cx="4447608" cy="1770957"/>
          </a:xfrm>
          <a:custGeom>
            <a:avLst/>
            <a:gdLst/>
            <a:ahLst/>
            <a:cxnLst/>
            <a:rect l="l" t="t" r="r" b="b"/>
            <a:pathLst>
              <a:path w="4447608" h="1770957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384639">
            <a:off x="6676520" y="1610966"/>
            <a:ext cx="1225411" cy="586665"/>
          </a:xfrm>
          <a:custGeom>
            <a:avLst/>
            <a:gdLst/>
            <a:ahLst/>
            <a:cxnLst/>
            <a:rect l="l" t="t" r="r" b="b"/>
            <a:pathLst>
              <a:path w="1225411" h="586665">
                <a:moveTo>
                  <a:pt x="0" y="0"/>
                </a:moveTo>
                <a:lnTo>
                  <a:pt x="1225411" y="0"/>
                </a:lnTo>
                <a:lnTo>
                  <a:pt x="1225411" y="586666"/>
                </a:lnTo>
                <a:lnTo>
                  <a:pt x="0" y="5866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14206750" y="-1291569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8" y="3918072"/>
                </a:lnTo>
                <a:lnTo>
                  <a:pt x="5847868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11">
              <a:alphaModFix amt="4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8144" y="-799035"/>
            <a:ext cx="6862161" cy="4597648"/>
          </a:xfrm>
          <a:custGeom>
            <a:avLst/>
            <a:gdLst/>
            <a:ahLst/>
            <a:cxnLst/>
            <a:rect l="l" t="t" r="r" b="b"/>
            <a:pathLst>
              <a:path w="6862161" h="4597648">
                <a:moveTo>
                  <a:pt x="0" y="0"/>
                </a:moveTo>
                <a:lnTo>
                  <a:pt x="6862161" y="0"/>
                </a:lnTo>
                <a:lnTo>
                  <a:pt x="6862161" y="4597647"/>
                </a:lnTo>
                <a:lnTo>
                  <a:pt x="0" y="459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583709" y="4114714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2057572"/>
                </a:moveTo>
                <a:lnTo>
                  <a:pt x="5167418" y="2057572"/>
                </a:lnTo>
                <a:lnTo>
                  <a:pt x="5167418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086259" y="6231952"/>
            <a:ext cx="6862161" cy="4597648"/>
          </a:xfrm>
          <a:custGeom>
            <a:avLst/>
            <a:gdLst/>
            <a:ahLst/>
            <a:cxnLst/>
            <a:rect l="l" t="t" r="r" b="b"/>
            <a:pathLst>
              <a:path w="6862161" h="4597648">
                <a:moveTo>
                  <a:pt x="6862161" y="4597647"/>
                </a:moveTo>
                <a:lnTo>
                  <a:pt x="0" y="4597647"/>
                </a:lnTo>
                <a:lnTo>
                  <a:pt x="0" y="0"/>
                </a:lnTo>
                <a:lnTo>
                  <a:pt x="6862161" y="0"/>
                </a:lnTo>
                <a:lnTo>
                  <a:pt x="6862161" y="4597647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5704291" y="4114714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0"/>
                </a:moveTo>
                <a:lnTo>
                  <a:pt x="5167418" y="0"/>
                </a:lnTo>
                <a:lnTo>
                  <a:pt x="5167418" y="2057572"/>
                </a:lnTo>
                <a:lnTo>
                  <a:pt x="0" y="2057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49316">
            <a:off x="2764715" y="3207451"/>
            <a:ext cx="764242" cy="755645"/>
          </a:xfrm>
          <a:custGeom>
            <a:avLst/>
            <a:gdLst/>
            <a:ahLst/>
            <a:cxnLst/>
            <a:rect l="l" t="t" r="r" b="b"/>
            <a:pathLst>
              <a:path w="764242" h="755645">
                <a:moveTo>
                  <a:pt x="0" y="0"/>
                </a:moveTo>
                <a:lnTo>
                  <a:pt x="764243" y="0"/>
                </a:lnTo>
                <a:lnTo>
                  <a:pt x="764243" y="755645"/>
                </a:lnTo>
                <a:lnTo>
                  <a:pt x="0" y="755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117934">
            <a:off x="3747310" y="2184047"/>
            <a:ext cx="10796647" cy="233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9"/>
              </a:lnSpc>
            </a:pPr>
            <a:r>
              <a:rPr lang="en-US" sz="15999" spc="-1071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8305787">
            <a:off x="13499386" y="6213857"/>
            <a:ext cx="878897" cy="869009"/>
          </a:xfrm>
          <a:custGeom>
            <a:avLst/>
            <a:gdLst/>
            <a:ahLst/>
            <a:cxnLst/>
            <a:rect l="l" t="t" r="r" b="b"/>
            <a:pathLst>
              <a:path w="878897" h="869009">
                <a:moveTo>
                  <a:pt x="0" y="0"/>
                </a:moveTo>
                <a:lnTo>
                  <a:pt x="878896" y="0"/>
                </a:lnTo>
                <a:lnTo>
                  <a:pt x="878896" y="869009"/>
                </a:lnTo>
                <a:lnTo>
                  <a:pt x="0" y="869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689658">
            <a:off x="9424941" y="1495904"/>
            <a:ext cx="1067514" cy="679206"/>
          </a:xfrm>
          <a:custGeom>
            <a:avLst/>
            <a:gdLst/>
            <a:ahLst/>
            <a:cxnLst/>
            <a:rect l="l" t="t" r="r" b="b"/>
            <a:pathLst>
              <a:path w="1067514" h="679206">
                <a:moveTo>
                  <a:pt x="0" y="0"/>
                </a:moveTo>
                <a:lnTo>
                  <a:pt x="1067514" y="0"/>
                </a:lnTo>
                <a:lnTo>
                  <a:pt x="1067514" y="679206"/>
                </a:lnTo>
                <a:lnTo>
                  <a:pt x="0" y="679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337533">
            <a:off x="3385666" y="5693595"/>
            <a:ext cx="1212852" cy="580653"/>
          </a:xfrm>
          <a:custGeom>
            <a:avLst/>
            <a:gdLst/>
            <a:ahLst/>
            <a:cxnLst/>
            <a:rect l="l" t="t" r="r" b="b"/>
            <a:pathLst>
              <a:path w="1212852" h="580653">
                <a:moveTo>
                  <a:pt x="0" y="0"/>
                </a:moveTo>
                <a:lnTo>
                  <a:pt x="1212851" y="0"/>
                </a:lnTo>
                <a:lnTo>
                  <a:pt x="1212851" y="580652"/>
                </a:lnTo>
                <a:lnTo>
                  <a:pt x="0" y="58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125677">
            <a:off x="5635673" y="5513709"/>
            <a:ext cx="7014219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12000" spc="-803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So Much</a:t>
            </a:r>
          </a:p>
        </p:txBody>
      </p:sp>
      <p:sp>
        <p:nvSpPr>
          <p:cNvPr id="12" name="Freeform 12"/>
          <p:cNvSpPr/>
          <p:nvPr/>
        </p:nvSpPr>
        <p:spPr>
          <a:xfrm rot="-8384639">
            <a:off x="1557686" y="8489386"/>
            <a:ext cx="1533533" cy="734179"/>
          </a:xfrm>
          <a:custGeom>
            <a:avLst/>
            <a:gdLst/>
            <a:ahLst/>
            <a:cxnLst/>
            <a:rect l="l" t="t" r="r" b="b"/>
            <a:pathLst>
              <a:path w="1533533" h="734179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8384639">
            <a:off x="14750573" y="8489386"/>
            <a:ext cx="1533533" cy="734179"/>
          </a:xfrm>
          <a:custGeom>
            <a:avLst/>
            <a:gdLst/>
            <a:ahLst/>
            <a:cxnLst/>
            <a:rect l="l" t="t" r="r" b="b"/>
            <a:pathLst>
              <a:path w="1533533" h="734179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812601">
            <a:off x="15148092" y="994064"/>
            <a:ext cx="738494" cy="703415"/>
          </a:xfrm>
          <a:custGeom>
            <a:avLst/>
            <a:gdLst/>
            <a:ahLst/>
            <a:cxnLst/>
            <a:rect l="l" t="t" r="r" b="b"/>
            <a:pathLst>
              <a:path w="738494" h="703415">
                <a:moveTo>
                  <a:pt x="0" y="0"/>
                </a:moveTo>
                <a:lnTo>
                  <a:pt x="738494" y="0"/>
                </a:lnTo>
                <a:lnTo>
                  <a:pt x="738494" y="703415"/>
                </a:lnTo>
                <a:lnTo>
                  <a:pt x="0" y="7034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227269" y="886641"/>
            <a:ext cx="903539" cy="795114"/>
          </a:xfrm>
          <a:custGeom>
            <a:avLst/>
            <a:gdLst/>
            <a:ahLst/>
            <a:cxnLst/>
            <a:rect l="l" t="t" r="r" b="b"/>
            <a:pathLst>
              <a:path w="903539" h="795114">
                <a:moveTo>
                  <a:pt x="0" y="0"/>
                </a:moveTo>
                <a:lnTo>
                  <a:pt x="903539" y="0"/>
                </a:lnTo>
                <a:lnTo>
                  <a:pt x="903539" y="795114"/>
                </a:lnTo>
                <a:lnTo>
                  <a:pt x="0" y="7951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19258" y="363155"/>
            <a:ext cx="8115300" cy="9716717"/>
            <a:chOff x="0" y="0"/>
            <a:chExt cx="2137363" cy="2559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2559135"/>
            </a:xfrm>
            <a:custGeom>
              <a:avLst/>
              <a:gdLst/>
              <a:ahLst/>
              <a:cxnLst/>
              <a:rect l="l" t="t" r="r" b="b"/>
              <a:pathLst>
                <a:path w="2137363" h="2559135">
                  <a:moveTo>
                    <a:pt x="95399" y="0"/>
                  </a:moveTo>
                  <a:lnTo>
                    <a:pt x="2041964" y="0"/>
                  </a:lnTo>
                  <a:cubicBezTo>
                    <a:pt x="2067265" y="0"/>
                    <a:pt x="2091530" y="10051"/>
                    <a:pt x="2109421" y="27942"/>
                  </a:cubicBezTo>
                  <a:cubicBezTo>
                    <a:pt x="2127312" y="45833"/>
                    <a:pt x="2137363" y="70098"/>
                    <a:pt x="2137363" y="95399"/>
                  </a:cubicBezTo>
                  <a:lnTo>
                    <a:pt x="2137363" y="2463736"/>
                  </a:lnTo>
                  <a:cubicBezTo>
                    <a:pt x="2137363" y="2516424"/>
                    <a:pt x="2094651" y="2559135"/>
                    <a:pt x="2041964" y="2559135"/>
                  </a:cubicBezTo>
                  <a:lnTo>
                    <a:pt x="95399" y="2559135"/>
                  </a:lnTo>
                  <a:cubicBezTo>
                    <a:pt x="42712" y="2559135"/>
                    <a:pt x="0" y="2516424"/>
                    <a:pt x="0" y="2463736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solidFill>
              <a:srgbClr val="10102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7363" cy="259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66858" y="210755"/>
            <a:ext cx="8115300" cy="9587355"/>
            <a:chOff x="0" y="0"/>
            <a:chExt cx="2137363" cy="2525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525065"/>
            </a:xfrm>
            <a:custGeom>
              <a:avLst/>
              <a:gdLst/>
              <a:ahLst/>
              <a:cxnLst/>
              <a:rect l="l" t="t" r="r" b="b"/>
              <a:pathLst>
                <a:path w="2137363" h="2525065">
                  <a:moveTo>
                    <a:pt x="95399" y="0"/>
                  </a:moveTo>
                  <a:lnTo>
                    <a:pt x="2041964" y="0"/>
                  </a:lnTo>
                  <a:cubicBezTo>
                    <a:pt x="2067265" y="0"/>
                    <a:pt x="2091530" y="10051"/>
                    <a:pt x="2109421" y="27942"/>
                  </a:cubicBezTo>
                  <a:cubicBezTo>
                    <a:pt x="2127312" y="45833"/>
                    <a:pt x="2137363" y="70098"/>
                    <a:pt x="2137363" y="95399"/>
                  </a:cubicBezTo>
                  <a:lnTo>
                    <a:pt x="2137363" y="2429666"/>
                  </a:lnTo>
                  <a:cubicBezTo>
                    <a:pt x="2137363" y="2482353"/>
                    <a:pt x="2094651" y="2525065"/>
                    <a:pt x="2041964" y="2525065"/>
                  </a:cubicBezTo>
                  <a:lnTo>
                    <a:pt x="95399" y="2525065"/>
                  </a:lnTo>
                  <a:cubicBezTo>
                    <a:pt x="42712" y="2525065"/>
                    <a:pt x="0" y="2482353"/>
                    <a:pt x="0" y="2429666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solidFill>
              <a:srgbClr val="5472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7363" cy="2563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130734" y="1741357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130734" y="2885908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130734" y="4030340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130734" y="5174772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130734" y="6319204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130734" y="7463636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130734" y="8608068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0130734" y="9752500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206726" y="1212924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130734" y="1130325"/>
            <a:ext cx="370531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 Introduction to UI &amp; UX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31566" y="1130325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30734" y="2274876"/>
            <a:ext cx="474650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Best Practices in Visual Design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 spc="-134">
              <a:solidFill>
                <a:srgbClr val="FCF8F8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231566" y="2274876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0734" y="3419308"/>
            <a:ext cx="510083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 Principles of Good UI/UX Design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231566" y="3419308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0734" y="4563740"/>
            <a:ext cx="292170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Interaction Design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31566" y="4563740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30734" y="5708172"/>
            <a:ext cx="292170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Usability Testing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31566" y="5708172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30734" y="6852604"/>
            <a:ext cx="55403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Accessibility &amp; Inclusive Design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30734" y="7997036"/>
            <a:ext cx="55403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Current Trends in UI/UX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30734" y="9141468"/>
            <a:ext cx="55403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31566" y="6852604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231566" y="7997036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31566" y="9141468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08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68F3A0D6-C470-4612-A56F-10AACB672B5E}"/>
              </a:ext>
            </a:extLst>
          </p:cNvPr>
          <p:cNvSpPr txBox="1"/>
          <p:nvPr/>
        </p:nvSpPr>
        <p:spPr>
          <a:xfrm>
            <a:off x="1206726" y="4188938"/>
            <a:ext cx="6389289" cy="2130266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91440" rtlCol="0" anchor="ctr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9600" spc="-753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30734" y="9752500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06726" y="1212924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7410" y="2203765"/>
            <a:ext cx="10313181" cy="9392928"/>
          </a:xfrm>
          <a:custGeom>
            <a:avLst/>
            <a:gdLst/>
            <a:ahLst/>
            <a:cxnLst/>
            <a:rect l="l" t="t" r="r" b="b"/>
            <a:pathLst>
              <a:path w="10313181" h="9392928">
                <a:moveTo>
                  <a:pt x="0" y="0"/>
                </a:moveTo>
                <a:lnTo>
                  <a:pt x="10313180" y="0"/>
                </a:lnTo>
                <a:lnTo>
                  <a:pt x="10313180" y="9392928"/>
                </a:lnTo>
                <a:lnTo>
                  <a:pt x="0" y="9392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31566" y="1130325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31566" y="2274876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31566" y="3419308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31566" y="4563740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31566" y="5708172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31566" y="6852604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31566" y="7997036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31566" y="9141468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08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C865A3B-55B3-4AC2-B5F7-8114AA0155B6}"/>
              </a:ext>
            </a:extLst>
          </p:cNvPr>
          <p:cNvSpPr txBox="1"/>
          <p:nvPr/>
        </p:nvSpPr>
        <p:spPr>
          <a:xfrm>
            <a:off x="4179847" y="350518"/>
            <a:ext cx="9928306" cy="1559612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0" rtlCol="0" anchor="ctr">
            <a:spAutoFit/>
          </a:bodyPr>
          <a:lstStyle/>
          <a:p>
            <a:pPr algn="l">
              <a:lnSpc>
                <a:spcPts val="6457"/>
              </a:lnSpc>
            </a:pPr>
            <a:r>
              <a:rPr lang="en-US" sz="9600" spc="-491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Quick Question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496" y="809521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8"/>
                </a:lnTo>
                <a:lnTo>
                  <a:pt x="0" y="43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6681" y="1609538"/>
            <a:ext cx="8756077" cy="5472548"/>
          </a:xfrm>
          <a:custGeom>
            <a:avLst/>
            <a:gdLst/>
            <a:ahLst/>
            <a:cxnLst/>
            <a:rect l="l" t="t" r="r" b="b"/>
            <a:pathLst>
              <a:path w="8756077" h="5472548">
                <a:moveTo>
                  <a:pt x="0" y="0"/>
                </a:moveTo>
                <a:lnTo>
                  <a:pt x="8756078" y="0"/>
                </a:lnTo>
                <a:lnTo>
                  <a:pt x="8756078" y="5472549"/>
                </a:lnTo>
                <a:lnTo>
                  <a:pt x="0" y="547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454" y="7251550"/>
            <a:ext cx="7773104" cy="2095520"/>
          </a:xfrm>
          <a:custGeom>
            <a:avLst/>
            <a:gdLst/>
            <a:ahLst/>
            <a:cxnLst/>
            <a:rect l="l" t="t" r="r" b="b"/>
            <a:pathLst>
              <a:path w="7773104" h="2095520">
                <a:moveTo>
                  <a:pt x="0" y="0"/>
                </a:moveTo>
                <a:lnTo>
                  <a:pt x="7773104" y="0"/>
                </a:lnTo>
                <a:lnTo>
                  <a:pt x="7773104" y="2095520"/>
                </a:lnTo>
                <a:lnTo>
                  <a:pt x="0" y="2095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37" r="-15158" b="-9350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9407654" y="3938255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07654" y="5673728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35506" y="7477889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4394" y="350871"/>
            <a:ext cx="16337470" cy="125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8008" spc="-536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Introduction To UI &amp; 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07640" y="3929791"/>
            <a:ext cx="12396599" cy="65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Visual elements users interact with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7640" y="5327471"/>
            <a:ext cx="7616724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u="none" strike="noStrike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Examples Include – layouts, buttons, colors, typography etc.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32714" y="7469770"/>
            <a:ext cx="7591650" cy="2007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Good</a:t>
            </a:r>
            <a:r>
              <a:rPr lang="en-US" sz="3837" b="1" u="none" strike="noStrike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UI makes a product look clear and attractive.</a:t>
            </a:r>
          </a:p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endParaRPr lang="en-US" sz="3837" b="1" u="none" strike="noStrike" spc="-191" dirty="0">
              <a:solidFill>
                <a:srgbClr val="10102A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BF1ED70-A668-46FF-9A66-6C17F454E655}"/>
              </a:ext>
            </a:extLst>
          </p:cNvPr>
          <p:cNvSpPr txBox="1"/>
          <p:nvPr/>
        </p:nvSpPr>
        <p:spPr>
          <a:xfrm rot="21239147">
            <a:off x="9210582" y="1667901"/>
            <a:ext cx="8027375" cy="1336167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45720" rtlCol="0" anchor="ctr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User Interface(UI)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33923" y="406117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991" y="5150163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9991" y="6931190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9991" y="8711530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16456" y="4803219"/>
            <a:ext cx="8156785" cy="133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Overall feeling and satisfaction a user gets while interacting with a product.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6456" y="6584933"/>
            <a:ext cx="9377877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Focuses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on usability, accessibility, and efficiency of the entire journey.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6456" y="8365273"/>
            <a:ext cx="9412988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Good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UX ensures products are easy, enjoyable, and valuable to use.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777531" y="1274609"/>
            <a:ext cx="7510469" cy="9012391"/>
            <a:chOff x="0" y="0"/>
            <a:chExt cx="11062970" cy="132753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6"/>
              <a:stretch>
                <a:fillRect l="-9998" r="-999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99920" y="380316"/>
            <a:ext cx="11760283" cy="125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8008" spc="-536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Introduction To UI &amp; UX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392E1666-49E6-4372-A370-2A97033B4FCF}"/>
              </a:ext>
            </a:extLst>
          </p:cNvPr>
          <p:cNvSpPr txBox="1"/>
          <p:nvPr/>
        </p:nvSpPr>
        <p:spPr>
          <a:xfrm rot="21239147">
            <a:off x="734331" y="2266942"/>
            <a:ext cx="9323503" cy="1336167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45720" rtlCol="0" anchor="ctr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User Experience(UX)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496" y="809521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8"/>
                </a:lnTo>
                <a:lnTo>
                  <a:pt x="0" y="43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63379" y="4276736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3379" y="5908729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63379" y="7645242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2104759"/>
            <a:ext cx="8864576" cy="6821180"/>
          </a:xfrm>
          <a:custGeom>
            <a:avLst/>
            <a:gdLst/>
            <a:ahLst/>
            <a:cxnLst/>
            <a:rect l="l" t="t" r="r" b="b"/>
            <a:pathLst>
              <a:path w="8864576" h="6821180">
                <a:moveTo>
                  <a:pt x="0" y="0"/>
                </a:moveTo>
                <a:lnTo>
                  <a:pt x="8864576" y="0"/>
                </a:lnTo>
                <a:lnTo>
                  <a:pt x="8864576" y="6821180"/>
                </a:lnTo>
                <a:lnTo>
                  <a:pt x="0" y="6821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01" r="-2799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4692" y="350871"/>
            <a:ext cx="16127172" cy="125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8008" spc="-536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Visual Design Best Practices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7640" y="3929791"/>
            <a:ext cx="8080360" cy="133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Clear and legible fonts should be selected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32714" y="5900610"/>
            <a:ext cx="7616724" cy="65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Consistent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styles and sizes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7640" y="7298986"/>
            <a:ext cx="8221931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Use different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font weights to highlight important text.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AB0C73E-133D-4D2C-B76C-2C2CBB4ACBAF}"/>
              </a:ext>
            </a:extLst>
          </p:cNvPr>
          <p:cNvSpPr txBox="1"/>
          <p:nvPr/>
        </p:nvSpPr>
        <p:spPr>
          <a:xfrm rot="21239147">
            <a:off x="8998723" y="1684838"/>
            <a:ext cx="9244720" cy="1336167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45720" rtlCol="0" anchor="ctr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Typography Choices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33923" y="406117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991" y="5150163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9991" y="6931190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9991" y="8711530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6456" y="6584933"/>
            <a:ext cx="9377877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High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contrast between text and its 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6456" y="4803219"/>
            <a:ext cx="8156785" cy="133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Color palette that creates the right mood and strengthens brand identity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6456" y="8365273"/>
            <a:ext cx="8892850" cy="2007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Co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ntrast also acts as a visual cue, directing attention to key actions and information.</a:t>
            </a:r>
          </a:p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endParaRPr lang="en-US" sz="3837" b="1" u="none" strike="noStrike" spc="-191">
              <a:solidFill>
                <a:srgbClr val="10102A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254278"/>
            <a:ext cx="14096308" cy="113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7120" spc="-477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Visual Design Best Practices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777531" y="1274609"/>
            <a:ext cx="7510469" cy="9012391"/>
            <a:chOff x="0" y="0"/>
            <a:chExt cx="11062970" cy="13275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6"/>
              <a:stretch>
                <a:fillRect l="-56664" r="-56664"/>
              </a:stretch>
            </a:blipFill>
          </p:spPr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401EB37F-3027-4D2E-9CD1-E916C7E20FAA}"/>
              </a:ext>
            </a:extLst>
          </p:cNvPr>
          <p:cNvSpPr txBox="1"/>
          <p:nvPr/>
        </p:nvSpPr>
        <p:spPr>
          <a:xfrm rot="21239147">
            <a:off x="734678" y="1878634"/>
            <a:ext cx="6518325" cy="2202942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45720" rtlCol="0" anchor="ctr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Color Theory </a:t>
            </a:r>
          </a:p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and Contrast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4131" y="0"/>
            <a:ext cx="8773869" cy="10287000"/>
            <a:chOff x="0" y="0"/>
            <a:chExt cx="8773653" cy="10286746"/>
          </a:xfrm>
        </p:grpSpPr>
        <p:sp>
          <p:nvSpPr>
            <p:cNvPr id="3" name="Freeform 3"/>
            <p:cNvSpPr/>
            <p:nvPr/>
          </p:nvSpPr>
          <p:spPr>
            <a:xfrm>
              <a:off x="-2794" y="-127"/>
              <a:ext cx="8776447" cy="10286873"/>
            </a:xfrm>
            <a:custGeom>
              <a:avLst/>
              <a:gdLst/>
              <a:ahLst/>
              <a:cxnLst/>
              <a:rect l="l" t="t" r="r" b="b"/>
              <a:pathLst>
                <a:path w="8776447" h="10286873">
                  <a:moveTo>
                    <a:pt x="8776447" y="10251440"/>
                  </a:moveTo>
                  <a:cubicBezTo>
                    <a:pt x="8776447" y="10284587"/>
                    <a:pt x="8765567" y="10286873"/>
                    <a:pt x="8737203" y="10286873"/>
                  </a:cubicBezTo>
                  <a:cubicBezTo>
                    <a:pt x="5826122" y="10286238"/>
                    <a:pt x="2915170" y="10286238"/>
                    <a:pt x="4089" y="10286238"/>
                  </a:cubicBezTo>
                  <a:cubicBezTo>
                    <a:pt x="0" y="10272395"/>
                    <a:pt x="6420" y="10259822"/>
                    <a:pt x="9399" y="10246995"/>
                  </a:cubicBezTo>
                  <a:cubicBezTo>
                    <a:pt x="137359" y="9685401"/>
                    <a:pt x="265448" y="9123934"/>
                    <a:pt x="393796" y="8562467"/>
                  </a:cubicBezTo>
                  <a:cubicBezTo>
                    <a:pt x="576799" y="7761986"/>
                    <a:pt x="760191" y="6961632"/>
                    <a:pt x="943064" y="6161151"/>
                  </a:cubicBezTo>
                  <a:cubicBezTo>
                    <a:pt x="1168936" y="5172583"/>
                    <a:pt x="1394290" y="4184015"/>
                    <a:pt x="1620033" y="3195574"/>
                  </a:cubicBezTo>
                  <a:cubicBezTo>
                    <a:pt x="1849402" y="2191385"/>
                    <a:pt x="2078900" y="1187323"/>
                    <a:pt x="2308916" y="183261"/>
                  </a:cubicBezTo>
                  <a:cubicBezTo>
                    <a:pt x="2322904" y="122174"/>
                    <a:pt x="2331840" y="59690"/>
                    <a:pt x="2354505" y="635"/>
                  </a:cubicBezTo>
                  <a:cubicBezTo>
                    <a:pt x="4482158" y="635"/>
                    <a:pt x="6609811" y="635"/>
                    <a:pt x="8737462" y="0"/>
                  </a:cubicBezTo>
                  <a:cubicBezTo>
                    <a:pt x="8766345" y="0"/>
                    <a:pt x="8776187" y="3429"/>
                    <a:pt x="8776187" y="35814"/>
                  </a:cubicBezTo>
                  <a:cubicBezTo>
                    <a:pt x="8775410" y="3441065"/>
                    <a:pt x="8775410" y="6846316"/>
                    <a:pt x="8776447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103433" t="-638" r="-2131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31456" y="1028700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37526" h="1237526">
                <a:moveTo>
                  <a:pt x="0" y="0"/>
                </a:moveTo>
                <a:lnTo>
                  <a:pt x="1237526" y="0"/>
                </a:lnTo>
                <a:lnTo>
                  <a:pt x="1237526" y="1237526"/>
                </a:lnTo>
                <a:lnTo>
                  <a:pt x="0" y="1237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57954" y="7019608"/>
            <a:ext cx="2556177" cy="2556177"/>
          </a:xfrm>
          <a:custGeom>
            <a:avLst/>
            <a:gdLst/>
            <a:ahLst/>
            <a:cxnLst/>
            <a:rect l="l" t="t" r="r" b="b"/>
            <a:pathLst>
              <a:path w="2556177" h="2556177">
                <a:moveTo>
                  <a:pt x="0" y="0"/>
                </a:moveTo>
                <a:lnTo>
                  <a:pt x="2556177" y="0"/>
                </a:lnTo>
                <a:lnTo>
                  <a:pt x="2556177" y="2556176"/>
                </a:lnTo>
                <a:lnTo>
                  <a:pt x="0" y="255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14435" y="650644"/>
            <a:ext cx="7784427" cy="293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7149" spc="-479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Principles of UI/UX Design</a:t>
            </a:r>
          </a:p>
          <a:p>
            <a:pPr algn="l">
              <a:lnSpc>
                <a:spcPts val="7149"/>
              </a:lnSpc>
            </a:pPr>
            <a:endParaRPr lang="en-US" sz="7149" spc="-479">
              <a:solidFill>
                <a:srgbClr val="10102A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2998" y="4061916"/>
            <a:ext cx="7828206" cy="11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8"/>
              </a:lnSpc>
            </a:pPr>
            <a:r>
              <a:rPr lang="en-US" sz="3220">
                <a:solidFill>
                  <a:srgbClr val="10102A"/>
                </a:solidFill>
                <a:latin typeface="Aileron"/>
                <a:ea typeface="Aileron"/>
                <a:cs typeface="Aileron"/>
                <a:sym typeface="Aileron"/>
              </a:rPr>
              <a:t>Seven Fundamental Elements That Shape User Experience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5628" y="5829617"/>
            <a:ext cx="788833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0102A"/>
                </a:solidFill>
                <a:latin typeface="Aileron"/>
                <a:ea typeface="Aileron"/>
                <a:cs typeface="Aileron"/>
                <a:sym typeface="Aileron"/>
              </a:rPr>
              <a:t>The Essential Pillars of User Interface Design, there are 7 of them</a:t>
            </a:r>
          </a:p>
        </p:txBody>
      </p:sp>
      <p:sp>
        <p:nvSpPr>
          <p:cNvPr id="9" name="Freeform 9"/>
          <p:cNvSpPr/>
          <p:nvPr/>
        </p:nvSpPr>
        <p:spPr>
          <a:xfrm>
            <a:off x="777330" y="4128591"/>
            <a:ext cx="502741" cy="530597"/>
          </a:xfrm>
          <a:custGeom>
            <a:avLst/>
            <a:gdLst/>
            <a:ahLst/>
            <a:cxnLst/>
            <a:rect l="l" t="t" r="r" b="b"/>
            <a:pathLst>
              <a:path w="502741" h="530597">
                <a:moveTo>
                  <a:pt x="0" y="0"/>
                </a:moveTo>
                <a:lnTo>
                  <a:pt x="502740" y="0"/>
                </a:lnTo>
                <a:lnTo>
                  <a:pt x="502740" y="530597"/>
                </a:lnTo>
                <a:lnTo>
                  <a:pt x="0" y="530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1456" y="5899118"/>
            <a:ext cx="534005" cy="563594"/>
          </a:xfrm>
          <a:custGeom>
            <a:avLst/>
            <a:gdLst/>
            <a:ahLst/>
            <a:cxnLst/>
            <a:rect l="l" t="t" r="r" b="b"/>
            <a:pathLst>
              <a:path w="534005" h="563594">
                <a:moveTo>
                  <a:pt x="0" y="0"/>
                </a:moveTo>
                <a:lnTo>
                  <a:pt x="534006" y="0"/>
                </a:lnTo>
                <a:lnTo>
                  <a:pt x="534006" y="563594"/>
                </a:lnTo>
                <a:lnTo>
                  <a:pt x="0" y="563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384639">
            <a:off x="9557864" y="740050"/>
            <a:ext cx="1205849" cy="577300"/>
          </a:xfrm>
          <a:custGeom>
            <a:avLst/>
            <a:gdLst/>
            <a:ahLst/>
            <a:cxnLst/>
            <a:rect l="l" t="t" r="r" b="b"/>
            <a:pathLst>
              <a:path w="1205849" h="577300">
                <a:moveTo>
                  <a:pt x="0" y="0"/>
                </a:moveTo>
                <a:lnTo>
                  <a:pt x="1205849" y="0"/>
                </a:lnTo>
                <a:lnTo>
                  <a:pt x="1205849" y="577300"/>
                </a:lnTo>
                <a:lnTo>
                  <a:pt x="0" y="577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57175" y="6764471"/>
            <a:ext cx="18802350" cy="82798"/>
            <a:chOff x="0" y="0"/>
            <a:chExt cx="4952059" cy="218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059" cy="21807"/>
            </a:xfrm>
            <a:custGeom>
              <a:avLst/>
              <a:gdLst/>
              <a:ahLst/>
              <a:cxnLst/>
              <a:rect l="l" t="t" r="r" b="b"/>
              <a:pathLst>
                <a:path w="4952059" h="21807">
                  <a:moveTo>
                    <a:pt x="10903" y="0"/>
                  </a:moveTo>
                  <a:lnTo>
                    <a:pt x="4941156" y="0"/>
                  </a:lnTo>
                  <a:cubicBezTo>
                    <a:pt x="4947178" y="0"/>
                    <a:pt x="4952059" y="4882"/>
                    <a:pt x="4952059" y="10903"/>
                  </a:cubicBezTo>
                  <a:lnTo>
                    <a:pt x="4952059" y="10903"/>
                  </a:lnTo>
                  <a:cubicBezTo>
                    <a:pt x="4952059" y="16925"/>
                    <a:pt x="4947178" y="21807"/>
                    <a:pt x="4941156" y="21807"/>
                  </a:cubicBezTo>
                  <a:lnTo>
                    <a:pt x="10903" y="21807"/>
                  </a:lnTo>
                  <a:cubicBezTo>
                    <a:pt x="4882" y="21807"/>
                    <a:pt x="0" y="16925"/>
                    <a:pt x="0" y="10903"/>
                  </a:cubicBezTo>
                  <a:lnTo>
                    <a:pt x="0" y="10903"/>
                  </a:lnTo>
                  <a:cubicBezTo>
                    <a:pt x="0" y="4882"/>
                    <a:pt x="4882" y="0"/>
                    <a:pt x="109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461F4">
                    <a:alpha val="100000"/>
                  </a:srgbClr>
                </a:gs>
                <a:gs pos="100000">
                  <a:srgbClr val="81D8E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52059" cy="69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945631"/>
            <a:ext cx="3259750" cy="6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28" lvl="1" indent="-421014" algn="ctr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BUTTON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97145" y="4896325"/>
            <a:ext cx="3606786" cy="6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28" lvl="1" indent="-421014" algn="ctr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MENU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61427" y="4945631"/>
            <a:ext cx="2909597" cy="6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28" lvl="1" indent="-421014" algn="ctr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LINKS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4896325"/>
            <a:ext cx="3004792" cy="6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28" lvl="1" indent="-421014" algn="ctr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FORMS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40176" y="6099501"/>
            <a:ext cx="18964309" cy="5919034"/>
          </a:xfrm>
          <a:custGeom>
            <a:avLst/>
            <a:gdLst/>
            <a:ahLst/>
            <a:cxnLst/>
            <a:rect l="l" t="t" r="r" b="b"/>
            <a:pathLst>
              <a:path w="18964309" h="5919034">
                <a:moveTo>
                  <a:pt x="0" y="0"/>
                </a:moveTo>
                <a:lnTo>
                  <a:pt x="18964308" y="0"/>
                </a:lnTo>
                <a:lnTo>
                  <a:pt x="1896430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903" b="-3390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39927" y="733425"/>
            <a:ext cx="10408146" cy="1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INTERACTION DESIGN.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39927" y="2777143"/>
            <a:ext cx="960410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There are differnt type of interactive elements</a:t>
            </a:r>
          </a:p>
        </p:txBody>
      </p:sp>
      <p:sp>
        <p:nvSpPr>
          <p:cNvPr id="13" name="Freeform 13"/>
          <p:cNvSpPr/>
          <p:nvPr/>
        </p:nvSpPr>
        <p:spPr>
          <a:xfrm rot="-8384639">
            <a:off x="14800538" y="1967474"/>
            <a:ext cx="1533533" cy="734179"/>
          </a:xfrm>
          <a:custGeom>
            <a:avLst/>
            <a:gdLst/>
            <a:ahLst/>
            <a:cxnLst/>
            <a:rect l="l" t="t" r="r" b="b"/>
            <a:pathLst>
              <a:path w="1533533" h="734179">
                <a:moveTo>
                  <a:pt x="0" y="0"/>
                </a:moveTo>
                <a:lnTo>
                  <a:pt x="1533533" y="0"/>
                </a:lnTo>
                <a:lnTo>
                  <a:pt x="1533533" y="734178"/>
                </a:lnTo>
                <a:lnTo>
                  <a:pt x="0" y="734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706507">
            <a:off x="-7963757" y="-6030490"/>
            <a:ext cx="13434970" cy="7548010"/>
          </a:xfrm>
          <a:custGeom>
            <a:avLst/>
            <a:gdLst/>
            <a:ahLst/>
            <a:cxnLst/>
            <a:rect l="l" t="t" r="r" b="b"/>
            <a:pathLst>
              <a:path w="13434970" h="7548010">
                <a:moveTo>
                  <a:pt x="0" y="0"/>
                </a:moveTo>
                <a:lnTo>
                  <a:pt x="13434970" y="0"/>
                </a:lnTo>
                <a:lnTo>
                  <a:pt x="13434970" y="7548011"/>
                </a:lnTo>
                <a:lnTo>
                  <a:pt x="0" y="7548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V="1">
            <a:off x="-1559419" y="-551014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8">
              <a:alphaModFix am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519</Words>
  <Application>Microsoft Office PowerPoint</Application>
  <PresentationFormat>Custom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Aileron</vt:lpstr>
      <vt:lpstr>Canva Sans</vt:lpstr>
      <vt:lpstr>Heading Now 71-78</vt:lpstr>
      <vt:lpstr>Canva Sans Bold</vt:lpstr>
      <vt:lpstr>Aileron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Green White Playful Illustrative Market Research Presentation</dc:title>
  <dc:creator>User</dc:creator>
  <cp:lastModifiedBy>User</cp:lastModifiedBy>
  <cp:revision>3</cp:revision>
  <dcterms:created xsi:type="dcterms:W3CDTF">2006-08-16T00:00:00Z</dcterms:created>
  <dcterms:modified xsi:type="dcterms:W3CDTF">2025-09-16T06:24:58Z</dcterms:modified>
  <dc:identifier>DAGyvZl3nns</dc:identifier>
</cp:coreProperties>
</file>